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9"/>
    <p:sldId id="257" r:id="rId40"/>
    <p:sldId id="258" r:id="rId41"/>
    <p:sldId id="259" r:id="rId42"/>
    <p:sldId id="260" r:id="rId43"/>
    <p:sldId id="261" r:id="rId4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Gruppo" charset="1" panose="02000604060000020004"/>
      <p:regular r:id="rId10"/>
    </p:embeddedFont>
    <p:embeddedFont>
      <p:font typeface="Bernoru" charset="1" panose="00000A00000000000000"/>
      <p:regular r:id="rId11"/>
    </p:embeddedFont>
    <p:embeddedFont>
      <p:font typeface="Poppins" charset="1" panose="00000500000000000000"/>
      <p:regular r:id="rId12"/>
    </p:embeddedFont>
    <p:embeddedFont>
      <p:font typeface="Poppins Bold" charset="1" panose="00000800000000000000"/>
      <p:regular r:id="rId13"/>
    </p:embeddedFont>
    <p:embeddedFont>
      <p:font typeface="Poppins Italics" charset="1" panose="00000500000000000000"/>
      <p:regular r:id="rId14"/>
    </p:embeddedFont>
    <p:embeddedFont>
      <p:font typeface="Poppins Bold Italics" charset="1" panose="00000800000000000000"/>
      <p:regular r:id="rId15"/>
    </p:embeddedFont>
    <p:embeddedFont>
      <p:font typeface="Poppins Thin" charset="1" panose="00000300000000000000"/>
      <p:regular r:id="rId16"/>
    </p:embeddedFont>
    <p:embeddedFont>
      <p:font typeface="Poppins Thin Italics" charset="1" panose="00000300000000000000"/>
      <p:regular r:id="rId17"/>
    </p:embeddedFont>
    <p:embeddedFont>
      <p:font typeface="Poppins Extra-Light" charset="1" panose="00000300000000000000"/>
      <p:regular r:id="rId18"/>
    </p:embeddedFont>
    <p:embeddedFont>
      <p:font typeface="Poppins Extra-Light Italics" charset="1" panose="00000300000000000000"/>
      <p:regular r:id="rId19"/>
    </p:embeddedFont>
    <p:embeddedFont>
      <p:font typeface="Poppins Light" charset="1" panose="00000400000000000000"/>
      <p:regular r:id="rId20"/>
    </p:embeddedFont>
    <p:embeddedFont>
      <p:font typeface="Poppins Light Italics" charset="1" panose="00000400000000000000"/>
      <p:regular r:id="rId21"/>
    </p:embeddedFont>
    <p:embeddedFont>
      <p:font typeface="Poppins Medium" charset="1" panose="00000600000000000000"/>
      <p:regular r:id="rId22"/>
    </p:embeddedFont>
    <p:embeddedFont>
      <p:font typeface="Poppins Medium Italics" charset="1" panose="00000600000000000000"/>
      <p:regular r:id="rId23"/>
    </p:embeddedFont>
    <p:embeddedFont>
      <p:font typeface="Poppins Semi-Bold" charset="1" panose="00000700000000000000"/>
      <p:regular r:id="rId24"/>
    </p:embeddedFont>
    <p:embeddedFont>
      <p:font typeface="Poppins Semi-Bold Italics" charset="1" panose="00000700000000000000"/>
      <p:regular r:id="rId25"/>
    </p:embeddedFont>
    <p:embeddedFont>
      <p:font typeface="Poppins Ultra-Bold" charset="1" panose="00000900000000000000"/>
      <p:regular r:id="rId26"/>
    </p:embeddedFont>
    <p:embeddedFont>
      <p:font typeface="Poppins Ultra-Bold Italics" charset="1" panose="00000900000000000000"/>
      <p:regular r:id="rId27"/>
    </p:embeddedFont>
    <p:embeddedFont>
      <p:font typeface="Poppins Heavy" charset="1" panose="00000A00000000000000"/>
      <p:regular r:id="rId28"/>
    </p:embeddedFont>
    <p:embeddedFont>
      <p:font typeface="Poppins Heavy Italics" charset="1" panose="00000A00000000000000"/>
      <p:regular r:id="rId29"/>
    </p:embeddedFont>
    <p:embeddedFont>
      <p:font typeface="Cosmic Octo Bold" charset="1" panose="00000800000000000000"/>
      <p:regular r:id="rId30"/>
    </p:embeddedFont>
    <p:embeddedFont>
      <p:font typeface="Cosmic Octo Medium" charset="1" panose="00000600000000000000"/>
      <p:regular r:id="rId31"/>
    </p:embeddedFont>
    <p:embeddedFont>
      <p:font typeface="Cosmic Octo Heavy" charset="1" panose="00000A00000000000000"/>
      <p:regular r:id="rId32"/>
    </p:embeddedFont>
    <p:embeddedFont>
      <p:font typeface="Now" charset="1" panose="00000500000000000000"/>
      <p:regular r:id="rId33"/>
    </p:embeddedFont>
    <p:embeddedFont>
      <p:font typeface="Now Bold" charset="1" panose="00000800000000000000"/>
      <p:regular r:id="rId34"/>
    </p:embeddedFont>
    <p:embeddedFont>
      <p:font typeface="Now Thin" charset="1" panose="00000300000000000000"/>
      <p:regular r:id="rId35"/>
    </p:embeddedFont>
    <p:embeddedFont>
      <p:font typeface="Now Light" charset="1" panose="00000400000000000000"/>
      <p:regular r:id="rId36"/>
    </p:embeddedFont>
    <p:embeddedFont>
      <p:font typeface="Now Medium" charset="1" panose="00000600000000000000"/>
      <p:regular r:id="rId37"/>
    </p:embeddedFont>
    <p:embeddedFont>
      <p:font typeface="Now Heavy" charset="1" panose="00000A00000000000000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slides/slide1.xml" Type="http://schemas.openxmlformats.org/officeDocument/2006/relationships/slide"/><Relationship Id="rId4" Target="theme/theme1.xml" Type="http://schemas.openxmlformats.org/officeDocument/2006/relationships/theme"/><Relationship Id="rId40" Target="slides/slide2.xml" Type="http://schemas.openxmlformats.org/officeDocument/2006/relationships/slide"/><Relationship Id="rId41" Target="slides/slide3.xml" Type="http://schemas.openxmlformats.org/officeDocument/2006/relationships/slide"/><Relationship Id="rId42" Target="slides/slide4.xml" Type="http://schemas.openxmlformats.org/officeDocument/2006/relationships/slide"/><Relationship Id="rId43" Target="slides/slide5.xml" Type="http://schemas.openxmlformats.org/officeDocument/2006/relationships/slide"/><Relationship Id="rId44" Target="slides/slide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9.png" Type="http://schemas.openxmlformats.org/officeDocument/2006/relationships/image"/><Relationship Id="rId11" Target="../media/image30.svg" Type="http://schemas.openxmlformats.org/officeDocument/2006/relationships/image"/><Relationship Id="rId2" Target="../media/image21.png" Type="http://schemas.openxmlformats.org/officeDocument/2006/relationships/image"/><Relationship Id="rId3" Target="../media/image22.png" Type="http://schemas.openxmlformats.org/officeDocument/2006/relationships/image"/><Relationship Id="rId4" Target="../media/image23.sv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Relationship Id="rId7" Target="../media/image26.svg" Type="http://schemas.openxmlformats.org/officeDocument/2006/relationships/image"/><Relationship Id="rId8" Target="../media/image27.png" Type="http://schemas.openxmlformats.org/officeDocument/2006/relationships/image"/><Relationship Id="rId9" Target="../media/image2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Relationship Id="rId4" Target="https://www.ibm.com/mx-es/topics/it-management#:~:text=La%20gesti%C3%B3n%20de%20TI%20o,%3A%20hardware%2C%20software%20y%20redes.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8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959654" y="-451041"/>
            <a:ext cx="9092853" cy="11189082"/>
            <a:chOff x="0" y="0"/>
            <a:chExt cx="12123804" cy="149187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137800" y="485247"/>
              <a:ext cx="8414996" cy="6747297"/>
            </a:xfrm>
            <a:custGeom>
              <a:avLst/>
              <a:gdLst/>
              <a:ahLst/>
              <a:cxnLst/>
              <a:rect r="r" b="b" t="t" l="l"/>
              <a:pathLst>
                <a:path h="6747297" w="8414996">
                  <a:moveTo>
                    <a:pt x="0" y="0"/>
                  </a:moveTo>
                  <a:lnTo>
                    <a:pt x="8414995" y="0"/>
                  </a:lnTo>
                  <a:lnTo>
                    <a:pt x="8414995" y="6747297"/>
                  </a:lnTo>
                  <a:lnTo>
                    <a:pt x="0" y="6747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true" flipV="false" rot="0">
              <a:off x="0" y="0"/>
              <a:ext cx="4864579" cy="5175084"/>
            </a:xfrm>
            <a:custGeom>
              <a:avLst/>
              <a:gdLst/>
              <a:ahLst/>
              <a:cxnLst/>
              <a:rect r="r" b="b" t="t" l="l"/>
              <a:pathLst>
                <a:path h="5175084" w="4864579">
                  <a:moveTo>
                    <a:pt x="4864579" y="0"/>
                  </a:moveTo>
                  <a:lnTo>
                    <a:pt x="0" y="0"/>
                  </a:lnTo>
                  <a:lnTo>
                    <a:pt x="0" y="5175084"/>
                  </a:lnTo>
                  <a:lnTo>
                    <a:pt x="4864579" y="5175084"/>
                  </a:lnTo>
                  <a:lnTo>
                    <a:pt x="4864579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2301923" y="11342282"/>
              <a:ext cx="5418929" cy="3576493"/>
            </a:xfrm>
            <a:custGeom>
              <a:avLst/>
              <a:gdLst/>
              <a:ahLst/>
              <a:cxnLst/>
              <a:rect r="r" b="b" t="t" l="l"/>
              <a:pathLst>
                <a:path h="3576493" w="5418929">
                  <a:moveTo>
                    <a:pt x="0" y="0"/>
                  </a:moveTo>
                  <a:lnTo>
                    <a:pt x="5418929" y="0"/>
                  </a:lnTo>
                  <a:lnTo>
                    <a:pt x="5418929" y="3576494"/>
                  </a:lnTo>
                  <a:lnTo>
                    <a:pt x="0" y="35764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8476952"/>
              <a:ext cx="5239206" cy="3191153"/>
            </a:xfrm>
            <a:custGeom>
              <a:avLst/>
              <a:gdLst/>
              <a:ahLst/>
              <a:cxnLst/>
              <a:rect r="r" b="b" t="t" l="l"/>
              <a:pathLst>
                <a:path h="3191153" w="5239206">
                  <a:moveTo>
                    <a:pt x="0" y="0"/>
                  </a:moveTo>
                  <a:lnTo>
                    <a:pt x="5239206" y="0"/>
                  </a:lnTo>
                  <a:lnTo>
                    <a:pt x="5239206" y="3191153"/>
                  </a:lnTo>
                  <a:lnTo>
                    <a:pt x="0" y="31911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5011387" y="7092611"/>
              <a:ext cx="7112417" cy="4435562"/>
            </a:xfrm>
            <a:custGeom>
              <a:avLst/>
              <a:gdLst/>
              <a:ahLst/>
              <a:cxnLst/>
              <a:rect r="r" b="b" t="t" l="l"/>
              <a:pathLst>
                <a:path h="4435562" w="7112417">
                  <a:moveTo>
                    <a:pt x="0" y="0"/>
                  </a:moveTo>
                  <a:lnTo>
                    <a:pt x="7112417" y="0"/>
                  </a:lnTo>
                  <a:lnTo>
                    <a:pt x="7112417" y="4435562"/>
                  </a:lnTo>
                  <a:lnTo>
                    <a:pt x="0" y="44355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5927384"/>
              <a:ext cx="3352873" cy="2078781"/>
            </a:xfrm>
            <a:custGeom>
              <a:avLst/>
              <a:gdLst/>
              <a:ahLst/>
              <a:cxnLst/>
              <a:rect r="r" b="b" t="t" l="l"/>
              <a:pathLst>
                <a:path h="2078781" w="3352873">
                  <a:moveTo>
                    <a:pt x="0" y="0"/>
                  </a:moveTo>
                  <a:lnTo>
                    <a:pt x="3352873" y="0"/>
                  </a:lnTo>
                  <a:lnTo>
                    <a:pt x="3352873" y="2078782"/>
                  </a:lnTo>
                  <a:lnTo>
                    <a:pt x="0" y="20787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8038532" y="11807620"/>
              <a:ext cx="3054512" cy="2393627"/>
            </a:xfrm>
            <a:custGeom>
              <a:avLst/>
              <a:gdLst/>
              <a:ahLst/>
              <a:cxnLst/>
              <a:rect r="r" b="b" t="t" l="l"/>
              <a:pathLst>
                <a:path h="2393627" w="3054512">
                  <a:moveTo>
                    <a:pt x="0" y="0"/>
                  </a:moveTo>
                  <a:lnTo>
                    <a:pt x="3054513" y="0"/>
                  </a:lnTo>
                  <a:lnTo>
                    <a:pt x="3054513" y="2393627"/>
                  </a:lnTo>
                  <a:lnTo>
                    <a:pt x="0" y="23936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457741" y="7343247"/>
              <a:ext cx="1406838" cy="1056407"/>
            </a:xfrm>
            <a:custGeom>
              <a:avLst/>
              <a:gdLst/>
              <a:ahLst/>
              <a:cxnLst/>
              <a:rect r="r" b="b" t="t" l="l"/>
              <a:pathLst>
                <a:path h="1056407" w="1406838">
                  <a:moveTo>
                    <a:pt x="0" y="0"/>
                  </a:moveTo>
                  <a:lnTo>
                    <a:pt x="1406838" y="0"/>
                  </a:lnTo>
                  <a:lnTo>
                    <a:pt x="1406838" y="1056408"/>
                  </a:lnTo>
                  <a:lnTo>
                    <a:pt x="0" y="10564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12242045"/>
              <a:ext cx="1653100" cy="1175204"/>
            </a:xfrm>
            <a:custGeom>
              <a:avLst/>
              <a:gdLst/>
              <a:ahLst/>
              <a:cxnLst/>
              <a:rect r="r" b="b" t="t" l="l"/>
              <a:pathLst>
                <a:path h="1175204" w="1653100">
                  <a:moveTo>
                    <a:pt x="0" y="0"/>
                  </a:moveTo>
                  <a:lnTo>
                    <a:pt x="1653100" y="0"/>
                  </a:lnTo>
                  <a:lnTo>
                    <a:pt x="1653100" y="1175204"/>
                  </a:lnTo>
                  <a:lnTo>
                    <a:pt x="0" y="11752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28700" y="4238260"/>
            <a:ext cx="8756204" cy="1799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60"/>
              </a:lnSpc>
            </a:pPr>
            <a:r>
              <a:rPr lang="en-US" sz="6361">
                <a:solidFill>
                  <a:srgbClr val="FFFFFF"/>
                </a:solidFill>
                <a:latin typeface="Cosmic Octo Medium"/>
              </a:rPr>
              <a:t>Gestion de la informacion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37082" y="3163423"/>
            <a:ext cx="6939441" cy="1027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8"/>
              </a:lnSpc>
              <a:spcBef>
                <a:spcPct val="0"/>
              </a:spcBef>
            </a:pPr>
            <a:r>
              <a:rPr lang="en-US" sz="3673">
                <a:solidFill>
                  <a:srgbClr val="FFFFFF"/>
                </a:solidFill>
                <a:latin typeface="Gruppo"/>
              </a:rPr>
              <a:t>El motor del éxito en la era digital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37082" y="6066393"/>
            <a:ext cx="6939441" cy="520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78"/>
              </a:lnSpc>
              <a:spcBef>
                <a:spcPct val="0"/>
              </a:spcBef>
            </a:pPr>
            <a:r>
              <a:rPr lang="en-US" sz="3673">
                <a:solidFill>
                  <a:srgbClr val="FFFFFF"/>
                </a:solidFill>
                <a:latin typeface="Gruppo"/>
              </a:rPr>
              <a:t>Por Luis Felipe Bolívar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8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82850" y="4145448"/>
            <a:ext cx="8053853" cy="8567928"/>
          </a:xfrm>
          <a:custGeom>
            <a:avLst/>
            <a:gdLst/>
            <a:ahLst/>
            <a:cxnLst/>
            <a:rect r="r" b="b" t="t" l="l"/>
            <a:pathLst>
              <a:path h="8567928" w="8053853">
                <a:moveTo>
                  <a:pt x="0" y="0"/>
                </a:moveTo>
                <a:lnTo>
                  <a:pt x="8053853" y="0"/>
                </a:lnTo>
                <a:lnTo>
                  <a:pt x="8053853" y="8567928"/>
                </a:lnTo>
                <a:lnTo>
                  <a:pt x="0" y="8567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88796" y="572381"/>
            <a:ext cx="13911120" cy="2024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94"/>
              </a:lnSpc>
            </a:pPr>
            <a:r>
              <a:rPr lang="en-US" sz="7202">
                <a:solidFill>
                  <a:srgbClr val="FFFFFF"/>
                </a:solidFill>
                <a:latin typeface="Cosmic Octo Medium"/>
              </a:rPr>
              <a:t>¿Qué es la Gestión de la Información (IM)?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35665" y="4260986"/>
            <a:ext cx="4347809" cy="2707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1"/>
              </a:lnSpc>
            </a:pPr>
            <a:r>
              <a:rPr lang="en-US" sz="3424">
                <a:solidFill>
                  <a:srgbClr val="FFFFFF"/>
                </a:solidFill>
                <a:latin typeface="Gruppo"/>
              </a:rPr>
              <a:t>La IM es un conjunto de prácticas y procesos para administrar la información a lo largo de su ciclo de vida.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804526" y="4260986"/>
            <a:ext cx="4347809" cy="2707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1"/>
              </a:lnSpc>
            </a:pPr>
            <a:r>
              <a:rPr lang="en-US" sz="3424">
                <a:solidFill>
                  <a:srgbClr val="FFFFFF"/>
                </a:solidFill>
                <a:latin typeface="Gruppo"/>
              </a:rPr>
              <a:t>La IM ayuda a las organizaciones a tomar mejores decisiones, aumentar la eficiencia y mejorar la competitividad.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8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63382" y="1565760"/>
            <a:ext cx="8924069" cy="7155480"/>
          </a:xfrm>
          <a:custGeom>
            <a:avLst/>
            <a:gdLst/>
            <a:ahLst/>
            <a:cxnLst/>
            <a:rect r="r" b="b" t="t" l="l"/>
            <a:pathLst>
              <a:path h="7155480" w="8924069">
                <a:moveTo>
                  <a:pt x="0" y="0"/>
                </a:moveTo>
                <a:lnTo>
                  <a:pt x="8924068" y="0"/>
                </a:lnTo>
                <a:lnTo>
                  <a:pt x="8924068" y="7155480"/>
                </a:lnTo>
                <a:lnTo>
                  <a:pt x="0" y="71554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250109"/>
            <a:ext cx="11667489" cy="2503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7"/>
              </a:lnSpc>
            </a:pPr>
            <a:r>
              <a:rPr lang="en-US" sz="5934">
                <a:solidFill>
                  <a:srgbClr val="FFFFFF"/>
                </a:solidFill>
                <a:latin typeface="Cosmic Octo Medium"/>
              </a:rPr>
              <a:t>Beneficios de la Gestión de la Información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60571" y="5199414"/>
            <a:ext cx="8185806" cy="3681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60858" indent="-380429" lvl="1">
              <a:lnSpc>
                <a:spcPts val="3665"/>
              </a:lnSpc>
              <a:buFont typeface="Arial"/>
              <a:buChar char="•"/>
            </a:pPr>
            <a:r>
              <a:rPr lang="en-US" sz="3524">
                <a:solidFill>
                  <a:srgbClr val="FFFFFF"/>
                </a:solidFill>
                <a:latin typeface="Gruppo"/>
              </a:rPr>
              <a:t> MEJORA EN LA TOMA DE DECISIONES</a:t>
            </a:r>
          </a:p>
          <a:p>
            <a:pPr marL="760858" indent="-380429" lvl="1">
              <a:lnSpc>
                <a:spcPts val="3665"/>
              </a:lnSpc>
              <a:buFont typeface="Arial"/>
              <a:buChar char="•"/>
            </a:pPr>
            <a:r>
              <a:rPr lang="en-US" sz="3524">
                <a:solidFill>
                  <a:srgbClr val="FFFFFF"/>
                </a:solidFill>
                <a:latin typeface="Gruppo Bold"/>
              </a:rPr>
              <a:t>AUMENTO DE LA EFICIENCIA</a:t>
            </a:r>
          </a:p>
          <a:p>
            <a:pPr marL="760858" indent="-380429" lvl="1">
              <a:lnSpc>
                <a:spcPts val="3665"/>
              </a:lnSpc>
              <a:buFont typeface="Arial"/>
              <a:buChar char="•"/>
            </a:pPr>
            <a:r>
              <a:rPr lang="en-US" sz="3524">
                <a:solidFill>
                  <a:srgbClr val="FFFFFF"/>
                </a:solidFill>
                <a:latin typeface="Gruppo Bold"/>
              </a:rPr>
              <a:t>MEJORA DE LA COMPETITIVIDAD</a:t>
            </a:r>
          </a:p>
          <a:p>
            <a:pPr marL="760858" indent="-380429" lvl="1">
              <a:lnSpc>
                <a:spcPts val="3665"/>
              </a:lnSpc>
              <a:buFont typeface="Arial"/>
              <a:buChar char="•"/>
            </a:pPr>
            <a:r>
              <a:rPr lang="en-US" sz="3524">
                <a:solidFill>
                  <a:srgbClr val="FFFFFF"/>
                </a:solidFill>
                <a:latin typeface="Gruppo Bold"/>
              </a:rPr>
              <a:t>REDUCCIÓN DE RIESGOS</a:t>
            </a:r>
          </a:p>
          <a:p>
            <a:pPr marL="760858" indent="-380429" lvl="1">
              <a:lnSpc>
                <a:spcPts val="3665"/>
              </a:lnSpc>
              <a:buFont typeface="Arial"/>
              <a:buChar char="•"/>
            </a:pPr>
            <a:r>
              <a:rPr lang="en-US" sz="3524">
                <a:solidFill>
                  <a:srgbClr val="FFFFFF"/>
                </a:solidFill>
                <a:latin typeface="Gruppo Bold"/>
              </a:rPr>
              <a:t>MEJORA DEL CUMPLIMIENTO NORMATIVO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8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655497" y="8074026"/>
            <a:ext cx="21598995" cy="2212974"/>
            <a:chOff x="0" y="0"/>
            <a:chExt cx="28798660" cy="295063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19199106" y="0"/>
              <a:ext cx="4799777" cy="2950633"/>
              <a:chOff x="0" y="0"/>
              <a:chExt cx="812800" cy="49966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499664"/>
              </a:xfrm>
              <a:custGeom>
                <a:avLst/>
                <a:gdLst/>
                <a:ahLst/>
                <a:cxnLst/>
                <a:rect r="r" b="b" t="t" l="l"/>
                <a:pathLst>
                  <a:path h="499664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49832"/>
                    </a:lnTo>
                    <a:lnTo>
                      <a:pt x="609600" y="499664"/>
                    </a:lnTo>
                    <a:lnTo>
                      <a:pt x="0" y="499664"/>
                    </a:lnTo>
                    <a:lnTo>
                      <a:pt x="203200" y="2498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177800" y="-38100"/>
                <a:ext cx="558800" cy="53776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80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9599553" y="0"/>
              <a:ext cx="4799777" cy="2950633"/>
              <a:chOff x="0" y="0"/>
              <a:chExt cx="812800" cy="499664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499664"/>
              </a:xfrm>
              <a:custGeom>
                <a:avLst/>
                <a:gdLst/>
                <a:ahLst/>
                <a:cxnLst/>
                <a:rect r="r" b="b" t="t" l="l"/>
                <a:pathLst>
                  <a:path h="499664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49832"/>
                    </a:lnTo>
                    <a:lnTo>
                      <a:pt x="609600" y="499664"/>
                    </a:lnTo>
                    <a:lnTo>
                      <a:pt x="0" y="499664"/>
                    </a:lnTo>
                    <a:lnTo>
                      <a:pt x="203200" y="2498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177800" y="-38100"/>
                <a:ext cx="558800" cy="53776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80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4799777" y="0"/>
              <a:ext cx="4799777" cy="2950633"/>
              <a:chOff x="0" y="0"/>
              <a:chExt cx="812800" cy="499664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499664"/>
              </a:xfrm>
              <a:custGeom>
                <a:avLst/>
                <a:gdLst/>
                <a:ahLst/>
                <a:cxnLst/>
                <a:rect r="r" b="b" t="t" l="l"/>
                <a:pathLst>
                  <a:path h="499664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49832"/>
                    </a:lnTo>
                    <a:lnTo>
                      <a:pt x="609600" y="499664"/>
                    </a:lnTo>
                    <a:lnTo>
                      <a:pt x="0" y="499664"/>
                    </a:lnTo>
                    <a:lnTo>
                      <a:pt x="203200" y="2498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177800" y="-38100"/>
                <a:ext cx="558800" cy="53776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80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4799777" cy="2950633"/>
              <a:chOff x="0" y="0"/>
              <a:chExt cx="812800" cy="499664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499664"/>
              </a:xfrm>
              <a:custGeom>
                <a:avLst/>
                <a:gdLst/>
                <a:ahLst/>
                <a:cxnLst/>
                <a:rect r="r" b="b" t="t" l="l"/>
                <a:pathLst>
                  <a:path h="499664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49832"/>
                    </a:lnTo>
                    <a:lnTo>
                      <a:pt x="609600" y="499664"/>
                    </a:lnTo>
                    <a:lnTo>
                      <a:pt x="0" y="499664"/>
                    </a:lnTo>
                    <a:lnTo>
                      <a:pt x="203200" y="2498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9D9D9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177800" y="-38100"/>
                <a:ext cx="558800" cy="53776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80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3998883" y="0"/>
              <a:ext cx="4799777" cy="2950633"/>
              <a:chOff x="0" y="0"/>
              <a:chExt cx="812800" cy="499664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499664"/>
              </a:xfrm>
              <a:custGeom>
                <a:avLst/>
                <a:gdLst/>
                <a:ahLst/>
                <a:cxnLst/>
                <a:rect r="r" b="b" t="t" l="l"/>
                <a:pathLst>
                  <a:path h="499664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49832"/>
                    </a:lnTo>
                    <a:lnTo>
                      <a:pt x="609600" y="499664"/>
                    </a:lnTo>
                    <a:lnTo>
                      <a:pt x="0" y="499664"/>
                    </a:lnTo>
                    <a:lnTo>
                      <a:pt x="203200" y="2498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177800" y="-38100"/>
                <a:ext cx="558800" cy="53776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80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14399330" y="0"/>
              <a:ext cx="4799777" cy="2950633"/>
              <a:chOff x="0" y="0"/>
              <a:chExt cx="812800" cy="499664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499664"/>
              </a:xfrm>
              <a:custGeom>
                <a:avLst/>
                <a:gdLst/>
                <a:ahLst/>
                <a:cxnLst/>
                <a:rect r="r" b="b" t="t" l="l"/>
                <a:pathLst>
                  <a:path h="499664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49832"/>
                    </a:lnTo>
                    <a:lnTo>
                      <a:pt x="609600" y="499664"/>
                    </a:lnTo>
                    <a:lnTo>
                      <a:pt x="0" y="499664"/>
                    </a:lnTo>
                    <a:lnTo>
                      <a:pt x="203200" y="2498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177800" y="-38100"/>
                <a:ext cx="558800" cy="53776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80"/>
                  </a:lnSpc>
                </a:pP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842767" y="2729006"/>
            <a:ext cx="764346" cy="764346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33372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781154" y="2729006"/>
            <a:ext cx="764346" cy="764346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33372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6697710" y="2708608"/>
            <a:ext cx="764346" cy="764346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33372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AutoShape 30" id="30"/>
          <p:cNvSpPr/>
          <p:nvPr/>
        </p:nvSpPr>
        <p:spPr>
          <a:xfrm rot="0">
            <a:off x="717257" y="1751661"/>
            <a:ext cx="13591957" cy="0"/>
          </a:xfrm>
          <a:prstGeom prst="line">
            <a:avLst/>
          </a:prstGeom>
          <a:ln cap="flat" w="152400">
            <a:solidFill>
              <a:srgbClr val="03459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1" id="31"/>
          <p:cNvSpPr/>
          <p:nvPr/>
        </p:nvSpPr>
        <p:spPr>
          <a:xfrm flipH="false" flipV="false" rot="0">
            <a:off x="14905699" y="114300"/>
            <a:ext cx="3508570" cy="3803328"/>
          </a:xfrm>
          <a:custGeom>
            <a:avLst/>
            <a:gdLst/>
            <a:ahLst/>
            <a:cxnLst/>
            <a:rect r="r" b="b" t="t" l="l"/>
            <a:pathLst>
              <a:path h="3803328" w="3508570">
                <a:moveTo>
                  <a:pt x="0" y="0"/>
                </a:moveTo>
                <a:lnTo>
                  <a:pt x="3508569" y="0"/>
                </a:lnTo>
                <a:lnTo>
                  <a:pt x="3508569" y="3803328"/>
                </a:lnTo>
                <a:lnTo>
                  <a:pt x="0" y="38033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143978" y="2763199"/>
            <a:ext cx="161925" cy="600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>
                <a:solidFill>
                  <a:srgbClr val="FFFFFF"/>
                </a:solidFill>
                <a:latin typeface="Poppins Ultra-Bold"/>
              </a:rPr>
              <a:t>1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079883" y="2803996"/>
            <a:ext cx="247650" cy="600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>
                <a:solidFill>
                  <a:srgbClr val="FFFFFF"/>
                </a:solidFill>
                <a:latin typeface="Poppins Ultra-Bold"/>
              </a:rPr>
              <a:t>2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034740" y="2763199"/>
            <a:ext cx="257175" cy="600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>
                <a:solidFill>
                  <a:srgbClr val="FFFFFF"/>
                </a:solidFill>
                <a:latin typeface="Poppins Ultra-Bold"/>
              </a:rPr>
              <a:t>3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-1201046" y="630703"/>
            <a:ext cx="20016530" cy="900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2"/>
              </a:lnSpc>
            </a:pPr>
            <a:r>
              <a:rPr lang="en-US" sz="6245">
                <a:solidFill>
                  <a:srgbClr val="FFFFFF"/>
                </a:solidFill>
                <a:latin typeface="Cosmic Octo Medium"/>
              </a:rPr>
              <a:t>Ciclo de vida de la información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28700" y="3784282"/>
            <a:ext cx="3788593" cy="1194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6F1F1"/>
                </a:solidFill>
                <a:latin typeface="Gruppo"/>
              </a:rPr>
              <a:t>generación de información en diferentes formatos.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17257" y="2846228"/>
            <a:ext cx="5428289" cy="517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4"/>
              </a:lnSpc>
            </a:pPr>
            <a:r>
              <a:rPr lang="en-US" sz="3634">
                <a:solidFill>
                  <a:srgbClr val="FFFFFF"/>
                </a:solidFill>
                <a:latin typeface="Cosmic Octo Medium"/>
              </a:rPr>
              <a:t>Creación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6904927" y="3784282"/>
            <a:ext cx="3788593" cy="1975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92" indent="-323896" lvl="1">
              <a:lnSpc>
                <a:spcPts val="3120"/>
              </a:lnSpc>
              <a:buFont typeface="Arial"/>
              <a:buChar char="•"/>
            </a:pPr>
            <a:r>
              <a:rPr lang="en-US" sz="3000">
                <a:solidFill>
                  <a:srgbClr val="F6F1F1"/>
                </a:solidFill>
                <a:latin typeface="Gruppo"/>
              </a:rPr>
              <a:t>almacenamiento de la información en un sistema centralizado.</a:t>
            </a:r>
          </a:p>
          <a:p>
            <a:pPr>
              <a:lnSpc>
                <a:spcPts val="3120"/>
              </a:lnSpc>
            </a:pPr>
          </a:p>
        </p:txBody>
      </p:sp>
      <p:sp>
        <p:nvSpPr>
          <p:cNvPr name="TextBox 39" id="39"/>
          <p:cNvSpPr txBox="true"/>
          <p:nvPr/>
        </p:nvSpPr>
        <p:spPr>
          <a:xfrm rot="0">
            <a:off x="6093074" y="2887024"/>
            <a:ext cx="5428289" cy="517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4"/>
              </a:lnSpc>
            </a:pPr>
            <a:r>
              <a:rPr lang="en-US" sz="3634">
                <a:solidFill>
                  <a:srgbClr val="FFFFFF"/>
                </a:solidFill>
                <a:latin typeface="Cosmic Octo Medium"/>
              </a:rPr>
              <a:t>Captura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2781154" y="3784282"/>
            <a:ext cx="3788593" cy="1584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6F1F1"/>
                </a:solidFill>
                <a:latin typeface="Gruppo"/>
              </a:rPr>
              <a:t>clasificación y categorización de la información para facilitar su búsqueda.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2073814" y="2381564"/>
            <a:ext cx="5428289" cy="517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4"/>
              </a:lnSpc>
            </a:pPr>
            <a:r>
              <a:rPr lang="en-US" sz="3634">
                <a:solidFill>
                  <a:srgbClr val="FFFFFF"/>
                </a:solidFill>
                <a:latin typeface="Cosmic Octo Medium"/>
              </a:rPr>
              <a:t>Organización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6060498" y="5467724"/>
            <a:ext cx="764346" cy="764346"/>
            <a:chOff x="0" y="0"/>
            <a:chExt cx="812800" cy="8128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33372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2921826" y="5467724"/>
            <a:ext cx="764346" cy="764346"/>
            <a:chOff x="0" y="0"/>
            <a:chExt cx="812800" cy="8128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33372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TextBox 48" id="48"/>
          <p:cNvSpPr txBox="true"/>
          <p:nvPr/>
        </p:nvSpPr>
        <p:spPr>
          <a:xfrm rot="0">
            <a:off x="6303308" y="5501917"/>
            <a:ext cx="278726" cy="600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>
                <a:solidFill>
                  <a:srgbClr val="FFFFFF"/>
                </a:solidFill>
                <a:latin typeface="Poppins Ultra-Bold"/>
              </a:rPr>
              <a:t>5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3168944" y="5492392"/>
            <a:ext cx="270110" cy="600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>
                <a:solidFill>
                  <a:srgbClr val="FFFFFF"/>
                </a:solidFill>
                <a:latin typeface="Poppins Ultra-Bold"/>
              </a:rPr>
              <a:t>6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6060498" y="6469769"/>
            <a:ext cx="5228522" cy="1194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6F1F1"/>
                </a:solidFill>
                <a:latin typeface="Gruppo"/>
              </a:rPr>
              <a:t>aplicación de la información para la toma de decisiones y la ejecución de tareas.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6886094" y="5625742"/>
            <a:ext cx="3577330" cy="517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4"/>
              </a:lnSpc>
            </a:pPr>
            <a:r>
              <a:rPr lang="en-US" sz="3634">
                <a:solidFill>
                  <a:srgbClr val="FFFFFF"/>
                </a:solidFill>
                <a:latin typeface="Cosmic Octo Medium"/>
              </a:rPr>
              <a:t>Uso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2943222" y="6576335"/>
            <a:ext cx="3962378" cy="1194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6F1F1"/>
                </a:solidFill>
                <a:latin typeface="Gruppo"/>
              </a:rPr>
              <a:t>eliminación segura de la información cuando ya no es necesaria.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2859711" y="5605344"/>
            <a:ext cx="5428289" cy="517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4"/>
              </a:lnSpc>
            </a:pPr>
            <a:r>
              <a:rPr lang="en-US" sz="3634">
                <a:solidFill>
                  <a:srgbClr val="FFFFFF"/>
                </a:solidFill>
                <a:latin typeface="Cosmic Octo Medium"/>
              </a:rPr>
              <a:t>Eliminación</a:t>
            </a:r>
          </a:p>
        </p:txBody>
      </p:sp>
      <p:grpSp>
        <p:nvGrpSpPr>
          <p:cNvPr name="Group 54" id="54"/>
          <p:cNvGrpSpPr/>
          <p:nvPr/>
        </p:nvGrpSpPr>
        <p:grpSpPr>
          <a:xfrm rot="0">
            <a:off x="501216" y="5467724"/>
            <a:ext cx="764346" cy="764346"/>
            <a:chOff x="0" y="0"/>
            <a:chExt cx="812800" cy="812800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33372"/>
            </a:solidFill>
          </p:spPr>
        </p:sp>
        <p:sp>
          <p:nvSpPr>
            <p:cNvPr name="TextBox 56" id="5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TextBox 57" id="57"/>
          <p:cNvSpPr txBox="true"/>
          <p:nvPr/>
        </p:nvSpPr>
        <p:spPr>
          <a:xfrm rot="0">
            <a:off x="736388" y="5501917"/>
            <a:ext cx="294001" cy="600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>
                <a:solidFill>
                  <a:srgbClr val="FFFFFF"/>
                </a:solidFill>
                <a:latin typeface="Poppins Ultra-Bold"/>
              </a:rPr>
              <a:t>4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501216" y="6489245"/>
            <a:ext cx="3788593" cy="1584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3000">
                <a:solidFill>
                  <a:srgbClr val="F6F1F1"/>
                </a:solidFill>
                <a:latin typeface="Gruppo"/>
              </a:rPr>
              <a:t> recuperación de la información por parte de los usuarios autorizados.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-63116" y="5625742"/>
            <a:ext cx="5428289" cy="517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4"/>
              </a:lnSpc>
            </a:pPr>
            <a:r>
              <a:rPr lang="en-US" sz="3634">
                <a:solidFill>
                  <a:srgbClr val="FFFFFF"/>
                </a:solidFill>
                <a:latin typeface="Cosmic Octo Medium"/>
              </a:rPr>
              <a:t>Acceso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8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92244" y="-3883564"/>
            <a:ext cx="9842707" cy="9842707"/>
          </a:xfrm>
          <a:custGeom>
            <a:avLst/>
            <a:gdLst/>
            <a:ahLst/>
            <a:cxnLst/>
            <a:rect r="r" b="b" t="t" l="l"/>
            <a:pathLst>
              <a:path h="9842707" w="9842707">
                <a:moveTo>
                  <a:pt x="0" y="0"/>
                </a:moveTo>
                <a:lnTo>
                  <a:pt x="9842707" y="0"/>
                </a:lnTo>
                <a:lnTo>
                  <a:pt x="9842707" y="9842708"/>
                </a:lnTo>
                <a:lnTo>
                  <a:pt x="0" y="98427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7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146135"/>
            <a:ext cx="18558237" cy="12013669"/>
          </a:xfrm>
          <a:custGeom>
            <a:avLst/>
            <a:gdLst/>
            <a:ahLst/>
            <a:cxnLst/>
            <a:rect r="r" b="b" t="t" l="l"/>
            <a:pathLst>
              <a:path h="12013669" w="18558237">
                <a:moveTo>
                  <a:pt x="0" y="0"/>
                </a:moveTo>
                <a:lnTo>
                  <a:pt x="18558237" y="0"/>
                </a:lnTo>
                <a:lnTo>
                  <a:pt x="18558237" y="12013669"/>
                </a:lnTo>
                <a:lnTo>
                  <a:pt x="0" y="120136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54476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98407" y="3861376"/>
            <a:ext cx="4899710" cy="1049311"/>
          </a:xfrm>
          <a:custGeom>
            <a:avLst/>
            <a:gdLst/>
            <a:ahLst/>
            <a:cxnLst/>
            <a:rect r="r" b="b" t="t" l="l"/>
            <a:pathLst>
              <a:path h="1049311" w="4899710">
                <a:moveTo>
                  <a:pt x="0" y="0"/>
                </a:moveTo>
                <a:lnTo>
                  <a:pt x="4899710" y="0"/>
                </a:lnTo>
                <a:lnTo>
                  <a:pt x="4899710" y="1049311"/>
                </a:lnTo>
                <a:lnTo>
                  <a:pt x="0" y="10493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98407" y="5416128"/>
            <a:ext cx="4899710" cy="1062518"/>
          </a:xfrm>
          <a:custGeom>
            <a:avLst/>
            <a:gdLst/>
            <a:ahLst/>
            <a:cxnLst/>
            <a:rect r="r" b="b" t="t" l="l"/>
            <a:pathLst>
              <a:path h="1062518" w="4899710">
                <a:moveTo>
                  <a:pt x="0" y="0"/>
                </a:moveTo>
                <a:lnTo>
                  <a:pt x="4899710" y="0"/>
                </a:lnTo>
                <a:lnTo>
                  <a:pt x="4899710" y="1062518"/>
                </a:lnTo>
                <a:lnTo>
                  <a:pt x="0" y="106251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7000"/>
            </a:blip>
            <a:stretch>
              <a:fillRect l="-629" t="0" r="-629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918791" y="3933652"/>
            <a:ext cx="4899710" cy="1049311"/>
          </a:xfrm>
          <a:custGeom>
            <a:avLst/>
            <a:gdLst/>
            <a:ahLst/>
            <a:cxnLst/>
            <a:rect r="r" b="b" t="t" l="l"/>
            <a:pathLst>
              <a:path h="1049311" w="4899710">
                <a:moveTo>
                  <a:pt x="0" y="0"/>
                </a:moveTo>
                <a:lnTo>
                  <a:pt x="4899711" y="0"/>
                </a:lnTo>
                <a:lnTo>
                  <a:pt x="4899711" y="1049310"/>
                </a:lnTo>
                <a:lnTo>
                  <a:pt x="0" y="104931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564244" y="5502380"/>
            <a:ext cx="3733874" cy="932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30"/>
              </a:lnSpc>
              <a:spcBef>
                <a:spcPct val="0"/>
              </a:spcBef>
            </a:pPr>
            <a:r>
              <a:rPr lang="en-US" sz="2271">
                <a:solidFill>
                  <a:srgbClr val="EEECDE"/>
                </a:solidFill>
                <a:latin typeface="Now"/>
              </a:rPr>
              <a:t>Implementar un sistema de gestión de la información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44615" y="4123437"/>
            <a:ext cx="3026233" cy="67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4"/>
              </a:lnSpc>
              <a:spcBef>
                <a:spcPct val="0"/>
              </a:spcBef>
            </a:pPr>
            <a:r>
              <a:rPr lang="en-US" sz="2471">
                <a:solidFill>
                  <a:srgbClr val="EEECDE"/>
                </a:solidFill>
                <a:latin typeface="Now"/>
              </a:rPr>
              <a:t>Capacitar a los usuarios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32210" y="4103623"/>
            <a:ext cx="543756" cy="566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2"/>
              </a:lnSpc>
              <a:spcBef>
                <a:spcPct val="0"/>
              </a:spcBef>
            </a:pPr>
            <a:r>
              <a:rPr lang="en-US" sz="3927" u="none">
                <a:solidFill>
                  <a:srgbClr val="EEECDE"/>
                </a:solidFill>
                <a:latin typeface="Now Medium"/>
              </a:rPr>
              <a:t>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6216" y="5699582"/>
            <a:ext cx="639750" cy="55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2"/>
              </a:lnSpc>
              <a:spcBef>
                <a:spcPct val="0"/>
              </a:spcBef>
            </a:pPr>
            <a:r>
              <a:rPr lang="en-US" sz="3927">
                <a:solidFill>
                  <a:srgbClr val="EEECDE"/>
                </a:solidFill>
                <a:latin typeface="Now Medium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231914" y="4236882"/>
            <a:ext cx="650420" cy="55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2"/>
              </a:lnSpc>
              <a:spcBef>
                <a:spcPct val="0"/>
              </a:spcBef>
            </a:pPr>
            <a:r>
              <a:rPr lang="en-US" sz="3927">
                <a:solidFill>
                  <a:srgbClr val="EEECDE"/>
                </a:solidFill>
                <a:latin typeface="Now Medium"/>
              </a:rPr>
              <a:t>03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2734656" y="3861376"/>
            <a:ext cx="4899710" cy="1049311"/>
          </a:xfrm>
          <a:custGeom>
            <a:avLst/>
            <a:gdLst/>
            <a:ahLst/>
            <a:cxnLst/>
            <a:rect r="r" b="b" t="t" l="l"/>
            <a:pathLst>
              <a:path h="1049311" w="4899710">
                <a:moveTo>
                  <a:pt x="0" y="0"/>
                </a:moveTo>
                <a:lnTo>
                  <a:pt x="4899710" y="0"/>
                </a:lnTo>
                <a:lnTo>
                  <a:pt x="4899710" y="1049311"/>
                </a:lnTo>
                <a:lnTo>
                  <a:pt x="0" y="10493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4080608" y="4094098"/>
            <a:ext cx="3235074" cy="67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4"/>
              </a:lnSpc>
              <a:spcBef>
                <a:spcPct val="0"/>
              </a:spcBef>
            </a:pPr>
            <a:r>
              <a:rPr lang="en-US" sz="2471">
                <a:solidFill>
                  <a:srgbClr val="EEECDE"/>
                </a:solidFill>
                <a:latin typeface="Now"/>
              </a:rPr>
              <a:t>Establecer políticas y procedimientos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14418" y="4137954"/>
            <a:ext cx="659090" cy="55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2"/>
              </a:lnSpc>
              <a:spcBef>
                <a:spcPct val="0"/>
              </a:spcBef>
            </a:pPr>
            <a:r>
              <a:rPr lang="en-US" sz="3927">
                <a:solidFill>
                  <a:srgbClr val="EEECDE"/>
                </a:solidFill>
                <a:latin typeface="Now Medium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766700" y="4064984"/>
            <a:ext cx="2883763" cy="67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4"/>
              </a:lnSpc>
              <a:spcBef>
                <a:spcPct val="0"/>
              </a:spcBef>
            </a:pPr>
            <a:r>
              <a:rPr lang="en-US" sz="2471">
                <a:solidFill>
                  <a:srgbClr val="EEECDE"/>
                </a:solidFill>
                <a:latin typeface="Now"/>
              </a:rPr>
              <a:t>Definir una estrategia clara</a:t>
            </a:r>
          </a:p>
        </p:txBody>
      </p:sp>
      <p:sp>
        <p:nvSpPr>
          <p:cNvPr name="AutoShape 16" id="16"/>
          <p:cNvSpPr/>
          <p:nvPr/>
        </p:nvSpPr>
        <p:spPr>
          <a:xfrm flipV="true">
            <a:off x="-245158" y="9286875"/>
            <a:ext cx="19027959" cy="19050"/>
          </a:xfrm>
          <a:prstGeom prst="line">
            <a:avLst/>
          </a:prstGeom>
          <a:ln cap="flat" w="38100">
            <a:solidFill>
              <a:srgbClr val="D8CA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5842397" y="1297541"/>
            <a:ext cx="12715841" cy="12715841"/>
          </a:xfrm>
          <a:custGeom>
            <a:avLst/>
            <a:gdLst/>
            <a:ahLst/>
            <a:cxnLst/>
            <a:rect r="r" b="b" t="t" l="l"/>
            <a:pathLst>
              <a:path h="12715841" w="12715841">
                <a:moveTo>
                  <a:pt x="0" y="0"/>
                </a:moveTo>
                <a:lnTo>
                  <a:pt x="12715840" y="0"/>
                </a:lnTo>
                <a:lnTo>
                  <a:pt x="12715840" y="12715841"/>
                </a:lnTo>
                <a:lnTo>
                  <a:pt x="0" y="127158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734656" y="5175507"/>
            <a:ext cx="4899710" cy="1049311"/>
          </a:xfrm>
          <a:custGeom>
            <a:avLst/>
            <a:gdLst/>
            <a:ahLst/>
            <a:cxnLst/>
            <a:rect r="r" b="b" t="t" l="l"/>
            <a:pathLst>
              <a:path h="1049311" w="4899710">
                <a:moveTo>
                  <a:pt x="0" y="0"/>
                </a:moveTo>
                <a:lnTo>
                  <a:pt x="4899710" y="0"/>
                </a:lnTo>
                <a:lnTo>
                  <a:pt x="4899710" y="1049311"/>
                </a:lnTo>
                <a:lnTo>
                  <a:pt x="0" y="10493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4080608" y="5412599"/>
            <a:ext cx="3302080" cy="67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4"/>
              </a:lnSpc>
              <a:spcBef>
                <a:spcPct val="0"/>
              </a:spcBef>
            </a:pPr>
            <a:r>
              <a:rPr lang="en-US" sz="2471">
                <a:solidFill>
                  <a:srgbClr val="EEECDE"/>
                </a:solidFill>
                <a:latin typeface="Now"/>
              </a:rPr>
              <a:t>Monitorear y evaluar el sistema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114084" y="5452085"/>
            <a:ext cx="659757" cy="55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2"/>
              </a:lnSpc>
              <a:spcBef>
                <a:spcPct val="0"/>
              </a:spcBef>
            </a:pPr>
            <a:r>
              <a:rPr lang="en-US" sz="3927">
                <a:solidFill>
                  <a:srgbClr val="EEECDE"/>
                </a:solidFill>
                <a:latin typeface="Now Medium"/>
              </a:rPr>
              <a:t>05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790638" y="9535225"/>
            <a:ext cx="479795" cy="479795"/>
          </a:xfrm>
          <a:custGeom>
            <a:avLst/>
            <a:gdLst/>
            <a:ahLst/>
            <a:cxnLst/>
            <a:rect r="r" b="b" t="t" l="l"/>
            <a:pathLst>
              <a:path h="479795" w="479795">
                <a:moveTo>
                  <a:pt x="0" y="0"/>
                </a:moveTo>
                <a:lnTo>
                  <a:pt x="479795" y="0"/>
                </a:lnTo>
                <a:lnTo>
                  <a:pt x="479795" y="479795"/>
                </a:lnTo>
                <a:lnTo>
                  <a:pt x="0" y="4797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2341298" y="9535225"/>
            <a:ext cx="479795" cy="479795"/>
          </a:xfrm>
          <a:custGeom>
            <a:avLst/>
            <a:gdLst/>
            <a:ahLst/>
            <a:cxnLst/>
            <a:rect r="r" b="b" t="t" l="l"/>
            <a:pathLst>
              <a:path h="479795" w="479795">
                <a:moveTo>
                  <a:pt x="0" y="0"/>
                </a:moveTo>
                <a:lnTo>
                  <a:pt x="479795" y="0"/>
                </a:lnTo>
                <a:lnTo>
                  <a:pt x="479795" y="479795"/>
                </a:lnTo>
                <a:lnTo>
                  <a:pt x="0" y="4797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2891959" y="9535225"/>
            <a:ext cx="479795" cy="479795"/>
          </a:xfrm>
          <a:custGeom>
            <a:avLst/>
            <a:gdLst/>
            <a:ahLst/>
            <a:cxnLst/>
            <a:rect r="r" b="b" t="t" l="l"/>
            <a:pathLst>
              <a:path h="479795" w="479795">
                <a:moveTo>
                  <a:pt x="0" y="0"/>
                </a:moveTo>
                <a:lnTo>
                  <a:pt x="479794" y="0"/>
                </a:lnTo>
                <a:lnTo>
                  <a:pt x="479794" y="479795"/>
                </a:lnTo>
                <a:lnTo>
                  <a:pt x="0" y="4797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2401837" y="-2442530"/>
            <a:ext cx="4217969" cy="4217969"/>
          </a:xfrm>
          <a:custGeom>
            <a:avLst/>
            <a:gdLst/>
            <a:ahLst/>
            <a:cxnLst/>
            <a:rect r="r" b="b" t="t" l="l"/>
            <a:pathLst>
              <a:path h="4217969" w="4217969">
                <a:moveTo>
                  <a:pt x="0" y="0"/>
                </a:moveTo>
                <a:lnTo>
                  <a:pt x="4217969" y="0"/>
                </a:lnTo>
                <a:lnTo>
                  <a:pt x="4217969" y="4217969"/>
                </a:lnTo>
                <a:lnTo>
                  <a:pt x="0" y="421796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837077" y="7278644"/>
            <a:ext cx="899139" cy="899139"/>
          </a:xfrm>
          <a:custGeom>
            <a:avLst/>
            <a:gdLst/>
            <a:ahLst/>
            <a:cxnLst/>
            <a:rect r="r" b="b" t="t" l="l"/>
            <a:pathLst>
              <a:path h="899139" w="899139">
                <a:moveTo>
                  <a:pt x="0" y="0"/>
                </a:moveTo>
                <a:lnTo>
                  <a:pt x="899139" y="0"/>
                </a:lnTo>
                <a:lnTo>
                  <a:pt x="899139" y="899139"/>
                </a:lnTo>
                <a:lnTo>
                  <a:pt x="0" y="89913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64435" y="1000343"/>
            <a:ext cx="18123565" cy="1776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2"/>
              </a:lnSpc>
            </a:pPr>
            <a:r>
              <a:rPr lang="en-US" sz="6245">
                <a:solidFill>
                  <a:srgbClr val="FFFFFF"/>
                </a:solidFill>
                <a:latin typeface="Cosmic Octo Medium"/>
              </a:rPr>
              <a:t>Mejores prácticas para la Gestión de la Información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828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028700" y="923036"/>
            <a:ext cx="6077468" cy="8440928"/>
          </a:xfrm>
          <a:custGeom>
            <a:avLst/>
            <a:gdLst/>
            <a:ahLst/>
            <a:cxnLst/>
            <a:rect r="r" b="b" t="t" l="l"/>
            <a:pathLst>
              <a:path h="8440928" w="6077468">
                <a:moveTo>
                  <a:pt x="6077468" y="0"/>
                </a:moveTo>
                <a:lnTo>
                  <a:pt x="0" y="0"/>
                </a:lnTo>
                <a:lnTo>
                  <a:pt x="0" y="8440928"/>
                </a:lnTo>
                <a:lnTo>
                  <a:pt x="6077468" y="8440928"/>
                </a:lnTo>
                <a:lnTo>
                  <a:pt x="6077468" y="0"/>
                </a:lnTo>
                <a:close/>
              </a:path>
            </a:pathLst>
          </a:custGeom>
          <a:blipFill>
            <a:blip r:embed="rId2">
              <a:alphaModFix amt="5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360630" y="504546"/>
            <a:ext cx="8677155" cy="894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7"/>
              </a:lnSpc>
            </a:pPr>
            <a:r>
              <a:rPr lang="en-US" sz="6303">
                <a:solidFill>
                  <a:srgbClr val="FFFFFF"/>
                </a:solidFill>
                <a:latin typeface="Cosmic Octo Medium"/>
              </a:rPr>
              <a:t>Conclusión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6478688"/>
            <a:ext cx="7572356" cy="917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1"/>
              </a:lnSpc>
            </a:pPr>
            <a:r>
              <a:rPr lang="en-US" sz="3424" u="sng">
                <a:solidFill>
                  <a:srgbClr val="FFFFFF"/>
                </a:solidFill>
                <a:latin typeface="Gruppo"/>
                <a:hlinkClick r:id="rId4" tooltip="https://www.ibm.com/mx-es/topics/it-management#:~:text=La%20gesti%C3%B3n%20de%20TI%20o,%3A%20hardware%2C%20software%20y%20redes."/>
              </a:rPr>
              <a:t>¿Qué es la gestión de Tecnologías de la Información?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106168" y="1446301"/>
            <a:ext cx="10921177" cy="3912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94917" indent="-397459" lvl="1">
              <a:lnSpc>
                <a:spcPts val="3829"/>
              </a:lnSpc>
              <a:buFont typeface="Arial"/>
              <a:buChar char="•"/>
            </a:pPr>
            <a:r>
              <a:rPr lang="en-US" sz="3681">
                <a:solidFill>
                  <a:srgbClr val="FFFFFF"/>
                </a:solidFill>
                <a:latin typeface="Gruppo"/>
              </a:rPr>
              <a:t>La Gestión de la Información es una inversión que beneficia a toda la organización.</a:t>
            </a:r>
          </a:p>
          <a:p>
            <a:pPr algn="ctr" marL="794917" indent="-397459" lvl="1">
              <a:lnSpc>
                <a:spcPts val="3829"/>
              </a:lnSpc>
              <a:buFont typeface="Arial"/>
              <a:buChar char="•"/>
            </a:pPr>
            <a:r>
              <a:rPr lang="en-US" sz="3681">
                <a:solidFill>
                  <a:srgbClr val="FFFFFF"/>
                </a:solidFill>
                <a:latin typeface="Gruppo"/>
              </a:rPr>
              <a:t>Implementar una estrategia efectiva de IM puede ayudar a las organizaciones a alcanzar sus objetivos de manera más eficiente y eficaz.</a:t>
            </a:r>
          </a:p>
          <a:p>
            <a:pPr algn="ctr" marL="794917" indent="-397459" lvl="1">
              <a:lnSpc>
                <a:spcPts val="3829"/>
              </a:lnSpc>
              <a:buFont typeface="Arial"/>
              <a:buChar char="•"/>
            </a:pPr>
            <a:r>
              <a:rPr lang="en-US" sz="3681">
                <a:solidFill>
                  <a:srgbClr val="FFFFFF"/>
                </a:solidFill>
                <a:latin typeface="Gruppo"/>
              </a:rPr>
              <a:t>La IM es una herramienta esencial para el éxito en la era digital.</a:t>
            </a:r>
          </a:p>
          <a:p>
            <a:pPr algn="ctr">
              <a:lnSpc>
                <a:spcPts val="382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582145" y="5536934"/>
            <a:ext cx="8677155" cy="894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7"/>
              </a:lnSpc>
            </a:pPr>
            <a:r>
              <a:rPr lang="en-US" sz="6303">
                <a:solidFill>
                  <a:srgbClr val="FFFFFF"/>
                </a:solidFill>
                <a:latin typeface="Cosmic Octo Medium"/>
              </a:rPr>
              <a:t>BIBLIOGRAFIA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DAF_WEM_ARg</dc:identifier>
  <dcterms:modified xsi:type="dcterms:W3CDTF">2011-08-01T06:04:30Z</dcterms:modified>
  <cp:revision>1</cp:revision>
  <dc:title>Gestión de la información </dc:title>
</cp:coreProperties>
</file>

<file path=docProps/thumbnail.jpeg>
</file>